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36"/>
  </p:notesMasterIdLst>
  <p:sldIdLst>
    <p:sldId id="256" r:id="rId2"/>
    <p:sldId id="259" r:id="rId3"/>
    <p:sldId id="260" r:id="rId4"/>
    <p:sldId id="262" r:id="rId5"/>
    <p:sldId id="295" r:id="rId6"/>
    <p:sldId id="267" r:id="rId7"/>
    <p:sldId id="268" r:id="rId8"/>
    <p:sldId id="308" r:id="rId9"/>
    <p:sldId id="313" r:id="rId10"/>
    <p:sldId id="296" r:id="rId11"/>
    <p:sldId id="272" r:id="rId12"/>
    <p:sldId id="274" r:id="rId13"/>
    <p:sldId id="275" r:id="rId14"/>
    <p:sldId id="276" r:id="rId15"/>
    <p:sldId id="351" r:id="rId16"/>
    <p:sldId id="279" r:id="rId17"/>
    <p:sldId id="352" r:id="rId18"/>
    <p:sldId id="283" r:id="rId19"/>
    <p:sldId id="281" r:id="rId20"/>
    <p:sldId id="290" r:id="rId21"/>
    <p:sldId id="284" r:id="rId22"/>
    <p:sldId id="285" r:id="rId23"/>
    <p:sldId id="350" r:id="rId24"/>
    <p:sldId id="298" r:id="rId25"/>
    <p:sldId id="338" r:id="rId26"/>
    <p:sldId id="299" r:id="rId27"/>
    <p:sldId id="300" r:id="rId28"/>
    <p:sldId id="325" r:id="rId29"/>
    <p:sldId id="339" r:id="rId30"/>
    <p:sldId id="340" r:id="rId31"/>
    <p:sldId id="343" r:id="rId32"/>
    <p:sldId id="320" r:id="rId33"/>
    <p:sldId id="311" r:id="rId34"/>
    <p:sldId id="314" r:id="rId35"/>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7F5D893-15E3-5B4D-A4BB-CB4D949D38BA}">
          <p14:sldIdLst>
            <p14:sldId id="256"/>
            <p14:sldId id="259"/>
            <p14:sldId id="260"/>
            <p14:sldId id="262"/>
            <p14:sldId id="295"/>
            <p14:sldId id="267"/>
            <p14:sldId id="268"/>
            <p14:sldId id="308"/>
            <p14:sldId id="313"/>
            <p14:sldId id="296"/>
            <p14:sldId id="272"/>
            <p14:sldId id="274"/>
            <p14:sldId id="275"/>
            <p14:sldId id="276"/>
            <p14:sldId id="351"/>
            <p14:sldId id="279"/>
            <p14:sldId id="352"/>
            <p14:sldId id="283"/>
            <p14:sldId id="281"/>
            <p14:sldId id="290"/>
            <p14:sldId id="284"/>
            <p14:sldId id="285"/>
            <p14:sldId id="350"/>
            <p14:sldId id="298"/>
            <p14:sldId id="338"/>
            <p14:sldId id="299"/>
            <p14:sldId id="300"/>
            <p14:sldId id="325"/>
            <p14:sldId id="339"/>
            <p14:sldId id="340"/>
            <p14:sldId id="343"/>
            <p14:sldId id="320"/>
            <p14:sldId id="311"/>
            <p14:sldId id="314"/>
          </p14:sldIdLst>
        </p14:section>
      </p14:sectionLst>
    </p:ex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1719C"/>
    <a:srgbClr val="EF7D1D"/>
    <a:srgbClr val="C14026"/>
    <a:srgbClr val="025249"/>
    <a:srgbClr val="D4EBE9"/>
    <a:srgbClr val="5AB88F"/>
    <a:srgbClr val="57A2C5"/>
    <a:srgbClr val="E99866"/>
    <a:srgbClr val="3654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343"/>
    <p:restoredTop sz="85183" autoAdjust="0"/>
  </p:normalViewPr>
  <p:slideViewPr>
    <p:cSldViewPr snapToGrid="0" snapToObjects="1">
      <p:cViewPr>
        <p:scale>
          <a:sx n="99" d="100"/>
          <a:sy n="99" d="100"/>
        </p:scale>
        <p:origin x="2192" y="848"/>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2.png>
</file>

<file path=ppt/media/image13.png>
</file>

<file path=ppt/media/image14.png>
</file>

<file path=ppt/media/image15.png>
</file>

<file path=ppt/media/image17.png>
</file>

<file path=ppt/media/image2.jpg>
</file>

<file path=ppt/media/image22.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14.09.16</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15</a:t>
            </a:fld>
            <a:endParaRPr lang="de-DE"/>
          </a:p>
        </p:txBody>
      </p:sp>
    </p:spTree>
    <p:extLst>
      <p:ext uri="{BB962C8B-B14F-4D97-AF65-F5344CB8AC3E}">
        <p14:creationId xmlns:p14="http://schemas.microsoft.com/office/powerpoint/2010/main" val="10966710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2641082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5208863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28</a:t>
            </a:fld>
            <a:endParaRPr lang="de-DE"/>
          </a:p>
        </p:txBody>
      </p:sp>
    </p:spTree>
    <p:extLst>
      <p:ext uri="{BB962C8B-B14F-4D97-AF65-F5344CB8AC3E}">
        <p14:creationId xmlns:p14="http://schemas.microsoft.com/office/powerpoint/2010/main" val="14430859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4978267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Beispiele, die mit</a:t>
            </a:r>
            <a:r>
              <a:rPr lang="de-DE" baseline="0" dirty="0" smtClean="0"/>
              <a:t> </a:t>
            </a:r>
            <a:r>
              <a:rPr lang="de-DE" baseline="0" dirty="0" err="1" smtClean="0"/>
              <a:t>React</a:t>
            </a:r>
            <a:r>
              <a:rPr lang="de-DE" baseline="0" dirty="0" smtClean="0"/>
              <a:t> gebaut sind</a:t>
            </a:r>
            <a:r>
              <a:rPr lang="de-DE" dirty="0" smtClean="0"/>
              <a:t>: https://</a:t>
            </a:r>
            <a:r>
              <a:rPr lang="de-DE" dirty="0" err="1" smtClean="0"/>
              <a:t>react.rocks</a:t>
            </a:r>
            <a:r>
              <a:rPr lang="de-DE" dirty="0" smtClean="0"/>
              <a: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406713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nun in </a:t>
            </a:r>
            <a:r>
              <a:rPr lang="de-DE" dirty="0" err="1" smtClean="0"/>
              <a:t>React</a:t>
            </a:r>
            <a:r>
              <a:rPr lang="de-DE" dirty="0" smtClean="0"/>
              <a:t> „einsteigen“ möchte ich Euch gerne eine „Anwendung“ zeigen, die in </a:t>
            </a:r>
            <a:r>
              <a:rPr lang="de-DE" dirty="0" err="1" smtClean="0"/>
              <a:t>React</a:t>
            </a:r>
            <a:r>
              <a:rPr lang="de-DE" dirty="0" smtClean="0"/>
              <a:t> implementiert ist. Auf</a:t>
            </a:r>
            <a:r>
              <a:rPr lang="de-DE" baseline="0" dirty="0" smtClean="0"/>
              <a:t> Teile dieser Anwendung werden wir im Folgenden immer wieder zurückkommen. Wenn ihr Euch den Source-Code ansehen wollt - den ich im folgenden nur in Ausschnitten zeige - könnt, ihr den unter der oben genannten URL auf </a:t>
            </a:r>
            <a:r>
              <a:rPr lang="de-DE" baseline="0" dirty="0" err="1" smtClean="0"/>
              <a:t>GitHub</a:t>
            </a:r>
            <a:r>
              <a:rPr lang="de-DE" baseline="0" dirty="0" smtClean="0"/>
              <a:t> finden.</a:t>
            </a:r>
          </a:p>
          <a:p>
            <a:endParaRPr lang="de-DE" baseline="0" dirty="0" smtClean="0"/>
          </a:p>
          <a:p>
            <a:r>
              <a:rPr lang="de-DE" baseline="0" dirty="0" smtClean="0"/>
              <a:t>BEIM ZEIGEN NUR DAS PASSWORT FELD ZEIGEN</a:t>
            </a:r>
          </a:p>
        </p:txBody>
      </p:sp>
      <p:sp>
        <p:nvSpPr>
          <p:cNvPr id="4" name="Foliennummernplatzhalter 3"/>
          <p:cNvSpPr>
            <a:spLocks noGrp="1"/>
          </p:cNvSpPr>
          <p:nvPr>
            <p:ph type="sldNum" sz="quarter" idx="10"/>
          </p:nvPr>
        </p:nvSpPr>
        <p:spPr/>
        <p:txBody>
          <a:bodyPr/>
          <a:lstStyle/>
          <a:p>
            <a:fld id="{3C67E9B5-BB04-A741-9555-7CF01DDDA8C6}" type="slidenum">
              <a:rPr lang="de-DE" smtClean="0"/>
              <a:t>5</a:t>
            </a:fld>
            <a:endParaRPr lang="de-DE"/>
          </a:p>
        </p:txBody>
      </p:sp>
    </p:spTree>
    <p:extLst>
      <p:ext uri="{BB962C8B-B14F-4D97-AF65-F5344CB8AC3E}">
        <p14:creationId xmlns:p14="http://schemas.microsoft.com/office/powerpoint/2010/main" val="4044488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Im Mittelpunkt von </a:t>
            </a:r>
            <a:r>
              <a:rPr lang="de-DE" dirty="0" err="1" smtClean="0"/>
              <a:t>React</a:t>
            </a:r>
            <a:r>
              <a:rPr lang="de-DE" dirty="0" smtClean="0"/>
              <a:t> steht die Entwicklung</a:t>
            </a:r>
            <a:r>
              <a:rPr lang="de-DE" baseline="0" dirty="0" smtClean="0"/>
              <a:t> von fachlichen, wiederverwendbaren Komponenten. Das können z.B. Buttons sein oder auch wie in diesem Beispiel Label, die einen Status anzeigen, oder auch eine Liste von Labels, Formulare etc. </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Und diese Komponenten werden zu ganzen Anwendungen zusammengesteckt. Dabei</a:t>
            </a:r>
            <a:r>
              <a:rPr lang="de-DE" baseline="0" dirty="0" smtClean="0"/>
              <a:t> ist wichtig zu wissen, dass eine Anwendung </a:t>
            </a:r>
            <a:r>
              <a:rPr lang="de-DE" baseline="0" dirty="0" err="1" smtClean="0"/>
              <a:t>tatäschlich</a:t>
            </a:r>
            <a:r>
              <a:rPr lang="de-DE" baseline="0" dirty="0" smtClean="0"/>
              <a:t> nichts weiter als eine Sammlung oder ein Zusammenschluss von Komponenten ist. Es gibt also kein Anwendungsrahmenwerk oder ähnliches. Eine Anwendung ist eine Komponente genauso wie ein einfaches Checklabel.</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10</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12</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18893598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14</a:t>
            </a:fld>
            <a:endParaRPr lang="de-DE"/>
          </a:p>
        </p:txBody>
      </p:sp>
    </p:spTree>
    <p:extLst>
      <p:ext uri="{BB962C8B-B14F-4D97-AF65-F5344CB8AC3E}">
        <p14:creationId xmlns:p14="http://schemas.microsoft.com/office/powerpoint/2010/main" val="778499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9/14/16</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0.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32.xml.rels><?xml version="1.0" encoding="UTF-8" standalone="yes"?>
<Relationships xmlns="http://schemas.openxmlformats.org/package/2006/relationships"><Relationship Id="rId11" Type="http://schemas.openxmlformats.org/officeDocument/2006/relationships/image" Target="../media/image24.png"/><Relationship Id="rId12" Type="http://schemas.openxmlformats.org/officeDocument/2006/relationships/image" Target="../media/image25.emf"/><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6.emf"/><Relationship Id="rId4" Type="http://schemas.openxmlformats.org/officeDocument/2006/relationships/image" Target="../media/image17.png"/><Relationship Id="rId5" Type="http://schemas.openxmlformats.org/officeDocument/2006/relationships/image" Target="../media/image18.emf"/><Relationship Id="rId6" Type="http://schemas.openxmlformats.org/officeDocument/2006/relationships/image" Target="../media/image19.emf"/><Relationship Id="rId7" Type="http://schemas.openxmlformats.org/officeDocument/2006/relationships/image" Target="../media/image20.emf"/><Relationship Id="rId8" Type="http://schemas.openxmlformats.org/officeDocument/2006/relationships/image" Target="../media/image21.emf"/><Relationship Id="rId9" Type="http://schemas.openxmlformats.org/officeDocument/2006/relationships/image" Target="../media/image22.png"/><Relationship Id="rId10" Type="http://schemas.openxmlformats.org/officeDocument/2006/relationships/image" Target="../media/image23.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LEHMANNS Media Hamburg |   SEPTEMBER 2016    </a:t>
            </a:r>
            <a:endParaRPr lang="de-DE" sz="1400" spc="80" dirty="0">
              <a:solidFill>
                <a:srgbClr val="D4EBE9"/>
              </a:solidFill>
            </a:endParaRPr>
          </a:p>
        </p:txBody>
      </p:sp>
      <p:grpSp>
        <p:nvGrpSpPr>
          <p:cNvPr id="6" name="Gruppierung 5"/>
          <p:cNvGrpSpPr/>
          <p:nvPr/>
        </p:nvGrpSpPr>
        <p:grpSpPr>
          <a:xfrm>
            <a:off x="1221049" y="1178398"/>
            <a:ext cx="7463903" cy="3542380"/>
            <a:chOff x="1726796" y="1178398"/>
            <a:chExt cx="7463903" cy="3542380"/>
          </a:xfrm>
        </p:grpSpPr>
        <p:sp>
          <p:nvSpPr>
            <p:cNvPr id="3" name="Rechteck 2"/>
            <p:cNvSpPr/>
            <p:nvPr/>
          </p:nvSpPr>
          <p:spPr>
            <a:xfrm>
              <a:off x="1726796" y="164006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sp>
          <p:nvSpPr>
            <p:cNvPr id="2" name="Textfeld 1"/>
            <p:cNvSpPr txBox="1"/>
            <p:nvPr/>
          </p:nvSpPr>
          <p:spPr>
            <a:xfrm>
              <a:off x="1854200" y="1178398"/>
              <a:ext cx="4410182" cy="923330"/>
            </a:xfrm>
            <a:prstGeom prst="rect">
              <a:avLst/>
            </a:prstGeom>
            <a:noFill/>
          </p:spPr>
          <p:txBody>
            <a:bodyPr wrap="none" rtlCol="0">
              <a:spAutoFit/>
            </a:bodyPr>
            <a:lstStyle/>
            <a:p>
              <a:r>
                <a:rPr lang="de-DE" sz="5400" b="1" dirty="0" smtClean="0">
                  <a:solidFill>
                    <a:srgbClr val="EF7D1D"/>
                  </a:solidFill>
                  <a:latin typeface="Montserrat" charset="0"/>
                  <a:ea typeface="Montserrat" charset="0"/>
                  <a:cs typeface="Montserrat" charset="0"/>
                </a:rPr>
                <a:t>EINSTIEG IN</a:t>
              </a:r>
              <a:endParaRPr lang="de-DE" sz="5400" b="1" dirty="0">
                <a:solidFill>
                  <a:srgbClr val="EF7D1D"/>
                </a:solidFill>
                <a:latin typeface="Montserrat" charset="0"/>
                <a:ea typeface="Montserrat" charset="0"/>
                <a:cs typeface="Montserrat" charset="0"/>
              </a:endParaRPr>
            </a:p>
          </p:txBody>
        </p:sp>
      </p:grpSp>
      <p:pic>
        <p:nvPicPr>
          <p:cNvPr id="5" name="Bild 4"/>
          <p:cNvPicPr>
            <a:picLocks noChangeAspect="1"/>
          </p:cNvPicPr>
          <p:nvPr/>
        </p:nvPicPr>
        <p:blipFill>
          <a:blip r:embed="rId3"/>
          <a:stretch>
            <a:fillRect/>
          </a:stretch>
        </p:blipFill>
        <p:spPr>
          <a:xfrm rot="19697811">
            <a:off x="6510406" y="952458"/>
            <a:ext cx="1545737" cy="1375211"/>
          </a:xfrm>
          <a:prstGeom prst="rect">
            <a:avLst/>
          </a:prstGeom>
        </p:spPr>
      </p:pic>
      <p:sp>
        <p:nvSpPr>
          <p:cNvPr id="7" name="Textfeld 6"/>
          <p:cNvSpPr txBox="1"/>
          <p:nvPr/>
        </p:nvSpPr>
        <p:spPr>
          <a:xfrm>
            <a:off x="1361332" y="916788"/>
            <a:ext cx="4177747" cy="369332"/>
          </a:xfrm>
          <a:prstGeom prst="rect">
            <a:avLst/>
          </a:prstGeom>
          <a:noFill/>
        </p:spPr>
        <p:txBody>
          <a:bodyPr wrap="none" rtlCol="0">
            <a:spAutoFit/>
          </a:bodyPr>
          <a:lstStyle/>
          <a:p>
            <a:r>
              <a:rPr lang="de-DE" b="1">
                <a:solidFill>
                  <a:srgbClr val="36544F"/>
                </a:solidFill>
                <a:latin typeface="Source Sans Pro" charset="0"/>
                <a:ea typeface="Source Sans Pro" charset="0"/>
                <a:cs typeface="Source Sans Pro" charset="0"/>
              </a:rPr>
              <a:t>NILS </a:t>
            </a:r>
            <a:r>
              <a:rPr lang="de-DE" b="1" smtClean="0">
                <a:solidFill>
                  <a:srgbClr val="36544F"/>
                </a:solidFill>
                <a:latin typeface="Source Sans Pro" charset="0"/>
                <a:ea typeface="Source Sans Pro" charset="0"/>
                <a:cs typeface="Source Sans Pro" charset="0"/>
              </a:rPr>
              <a:t>HARTMANN | OLIVER ZEIGERMANN</a:t>
            </a:r>
            <a:endParaRPr lang="de-DE" b="1"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592470"/>
          </a:xfrm>
          <a:prstGeom prst="rect">
            <a:avLst/>
          </a:prstGeom>
        </p:spPr>
        <p:txBody>
          <a:bodyPr wrap="square">
            <a:spAutoFit/>
          </a:bodyPr>
          <a:lstStyle/>
          <a:p>
            <a:r>
              <a:rPr lang="de-DE" sz="1625" dirty="0" err="1">
                <a:solidFill>
                  <a:srgbClr val="025249"/>
                </a:solidFill>
                <a:latin typeface="Source Code Pro Medium" charset="0"/>
                <a:ea typeface="Source Code Pro Medium" charset="0"/>
                <a:cs typeface="Source Code Pro Medium" charset="0"/>
              </a:rPr>
              <a:t>const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name</a:t>
            </a:r>
            <a:r>
              <a:rPr lang="de-DE" sz="1625" dirty="0">
                <a:solidFill>
                  <a:srgbClr val="025249"/>
                </a:solidFill>
                <a:latin typeface="Source Code Pro Medium" charset="0"/>
                <a:ea typeface="Source Code Pro Medium" charset="0"/>
                <a:cs typeface="Source Code Pro Medium" charset="0"/>
              </a:rPr>
              <a:t> = '</a:t>
            </a:r>
            <a:r>
              <a:rPr lang="de-DE" sz="1625" dirty="0" err="1">
                <a:solidFill>
                  <a:srgbClr val="025249"/>
                </a:solidFill>
                <a:latin typeface="Source Code Pro Medium" charset="0"/>
                <a:ea typeface="Source Code Pro Medium" charset="0"/>
                <a:cs typeface="Source Code Pro Medium" charset="0"/>
              </a:rPr>
              <a:t>Lemmy</a:t>
            </a:r>
            <a:r>
              <a:rPr lang="de-DE" sz="1625" dirty="0">
                <a:solidFill>
                  <a:srgbClr val="025249"/>
                </a:solidFill>
                <a:latin typeface="Source Code Pro Medium" charset="0"/>
                <a:ea typeface="Source Code Pro Medium" charset="0"/>
                <a:cs typeface="Source Code Pro Medium" charset="0"/>
              </a:rPr>
              <a:t>';</a:t>
            </a:r>
          </a:p>
          <a:p>
            <a:r>
              <a:rPr lang="de-DE" sz="1625" dirty="0" err="1">
                <a:solidFill>
                  <a:srgbClr val="025249"/>
                </a:solidFill>
                <a:latin typeface="Source Code Pro Medium" charset="0"/>
                <a:ea typeface="Source Code Pro Medium" charset="0"/>
                <a:cs typeface="Source Code Pro Medium" charset="0"/>
              </a:rPr>
              <a:t>const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greeting</a:t>
            </a:r>
            <a:r>
              <a:rPr lang="de-DE" sz="1625" dirty="0">
                <a:solidFill>
                  <a:srgbClr val="025249"/>
                </a:solidFill>
                <a:latin typeface="Source Code Pro Medium" charset="0"/>
                <a:ea typeface="Source Code Pro Medium" charset="0"/>
                <a:cs typeface="Source Code Pro Medium" charset="0"/>
              </a:rPr>
              <a:t> = </a:t>
            </a:r>
            <a:r>
              <a:rPr lang="de-DE" sz="1625" dirty="0">
                <a:solidFill>
                  <a:srgbClr val="EF7D1D"/>
                </a:solidFill>
                <a:latin typeface="Source Code Pro Medium" charset="0"/>
                <a:ea typeface="Source Code Pro Medium" charset="0"/>
                <a:cs typeface="Source Code Pro Medium" charset="0"/>
              </a:rPr>
              <a:t>&lt;h1&gt;</a:t>
            </a:r>
            <a:r>
              <a:rPr lang="de-DE" sz="1625" dirty="0" err="1">
                <a:solidFill>
                  <a:srgbClr val="EF7D1D"/>
                </a:solidFill>
                <a:latin typeface="Source Code Pro Medium" charset="0"/>
                <a:ea typeface="Source Code Pro Medium" charset="0"/>
                <a:cs typeface="Source Code Pro Medium" charset="0"/>
              </a:rPr>
              <a:t>Hello</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41719C"/>
                </a:solidFill>
                <a:latin typeface="Source Code Pro Medium" charset="0"/>
                <a:ea typeface="Source Code Pro Medium" charset="0"/>
                <a:cs typeface="Source Code Pro Medium" charset="0"/>
              </a:rPr>
              <a:t>{</a:t>
            </a:r>
            <a:r>
              <a:rPr lang="de-DE" sz="1625" dirty="0" err="1">
                <a:solidFill>
                  <a:srgbClr val="41719C"/>
                </a:solidFill>
                <a:latin typeface="Source Code Pro Medium" charset="0"/>
                <a:ea typeface="Source Code Pro Medium" charset="0"/>
                <a:cs typeface="Source Code Pro Medium" charset="0"/>
              </a:rPr>
              <a:t>name</a:t>
            </a:r>
            <a:r>
              <a:rPr lang="de-DE" sz="1625" dirty="0">
                <a:solidFill>
                  <a:srgbClr val="41719C"/>
                </a:solidFill>
                <a:latin typeface="Source Code Pro Medium" charset="0"/>
                <a:ea typeface="Source Code Pro Medium" charset="0"/>
                <a:cs typeface="Source Code Pro Medium" charset="0"/>
              </a:rPr>
              <a:t>}</a:t>
            </a:r>
            <a:r>
              <a:rPr lang="de-DE" sz="1625" dirty="0">
                <a:solidFill>
                  <a:srgbClr val="EF7D1D"/>
                </a:solidFill>
                <a:latin typeface="Source Code Pro Medium" charset="0"/>
                <a:ea typeface="Source Code Pro Medium" charset="0"/>
                <a:cs typeface="Source Code Pro Medium" charset="0"/>
              </a:rPr>
              <a:t>&lt;/h1&gt;</a:t>
            </a:r>
            <a:r>
              <a:rPr lang="de-DE" sz="1625"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592470"/>
          </a:xfrm>
          <a:prstGeom prst="rect">
            <a:avLst/>
          </a:prstGeom>
        </p:spPr>
        <p:txBody>
          <a:bodyPr wrap="square">
            <a:spAutoFit/>
          </a:bodyPr>
          <a:lstStyle/>
          <a:p>
            <a:r>
              <a:rPr lang="de-DE" sz="1625" dirty="0" err="1">
                <a:solidFill>
                  <a:srgbClr val="025249"/>
                </a:solidFill>
                <a:latin typeface="Source Code Pro Medium" charset="0"/>
                <a:ea typeface="Source Code Pro Medium" charset="0"/>
                <a:cs typeface="Source Code Pro Medium" charset="0"/>
              </a:rPr>
              <a:t>var</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name</a:t>
            </a:r>
            <a:r>
              <a:rPr lang="de-DE" sz="1625" dirty="0">
                <a:solidFill>
                  <a:srgbClr val="025249"/>
                </a:solidFill>
                <a:latin typeface="Source Code Pro Medium" charset="0"/>
                <a:ea typeface="Source Code Pro Medium" charset="0"/>
                <a:cs typeface="Source Code Pro Medium" charset="0"/>
              </a:rPr>
              <a:t> = '</a:t>
            </a:r>
            <a:r>
              <a:rPr lang="de-DE" sz="1625" dirty="0" err="1">
                <a:solidFill>
                  <a:srgbClr val="025249"/>
                </a:solidFill>
                <a:latin typeface="Source Code Pro Medium" charset="0"/>
                <a:ea typeface="Source Code Pro Medium" charset="0"/>
                <a:cs typeface="Source Code Pro Medium" charset="0"/>
              </a:rPr>
              <a:t>Lemmy</a:t>
            </a:r>
            <a:r>
              <a:rPr lang="de-DE" sz="1625" dirty="0">
                <a:solidFill>
                  <a:srgbClr val="025249"/>
                </a:solidFill>
                <a:latin typeface="Source Code Pro Medium" charset="0"/>
                <a:ea typeface="Source Code Pro Medium" charset="0"/>
                <a:cs typeface="Source Code Pro Medium" charset="0"/>
              </a:rPr>
              <a:t>';</a:t>
            </a:r>
          </a:p>
          <a:p>
            <a:r>
              <a:rPr lang="de-DE" sz="1625" dirty="0" err="1">
                <a:solidFill>
                  <a:srgbClr val="025249"/>
                </a:solidFill>
                <a:latin typeface="Source Code Pro Medium" charset="0"/>
                <a:ea typeface="Source Code Pro Medium" charset="0"/>
                <a:cs typeface="Source Code Pro Medium" charset="0"/>
              </a:rPr>
              <a:t>var</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greeting</a:t>
            </a:r>
            <a:r>
              <a:rPr lang="de-DE" sz="1625" dirty="0">
                <a:solidFill>
                  <a:srgbClr val="025249"/>
                </a:solidFill>
                <a:latin typeface="Source Code Pro Medium" charset="0"/>
                <a:ea typeface="Source Code Pro Medium" charset="0"/>
                <a:cs typeface="Source Code Pro Medium" charset="0"/>
              </a:rPr>
              <a:t> = </a:t>
            </a:r>
            <a:r>
              <a:rPr lang="de-DE" sz="1625" dirty="0" err="1">
                <a:solidFill>
                  <a:srgbClr val="025249"/>
                </a:solidFill>
                <a:latin typeface="Source Code Pro Medium" charset="0"/>
                <a:ea typeface="Source Code Pro Medium" charset="0"/>
                <a:cs typeface="Source Code Pro Medium" charset="0"/>
              </a:rPr>
              <a:t>React.createElement</a:t>
            </a:r>
            <a:r>
              <a:rPr lang="de-DE" sz="1625" dirty="0">
                <a:solidFill>
                  <a:srgbClr val="025249"/>
                </a:solidFill>
                <a:latin typeface="Source Code Pro Medium" charset="0"/>
                <a:ea typeface="Source Code Pro Medium" charset="0"/>
                <a:cs typeface="Source Code Pro Medium" charset="0"/>
              </a:rPr>
              <a:t>('h1', null, '</a:t>
            </a:r>
            <a:r>
              <a:rPr lang="de-DE" sz="1625" dirty="0" err="1">
                <a:solidFill>
                  <a:srgbClr val="025249"/>
                </a:solidFill>
                <a:latin typeface="Source Code Pro Medium" charset="0"/>
                <a:ea typeface="Source Code Pro Medium" charset="0"/>
                <a:cs typeface="Source Code Pro Medium" charset="0"/>
              </a:rPr>
              <a:t>Hello</a:t>
            </a:r>
            <a:r>
              <a:rPr lang="de-DE" sz="1625" dirty="0">
                <a:solidFill>
                  <a:srgbClr val="025249"/>
                </a:solidFill>
                <a:latin typeface="Source Code Pro Medium" charset="0"/>
                <a:ea typeface="Source Code Pro Medium" charset="0"/>
                <a:cs typeface="Source Code Pro Medium" charset="0"/>
              </a:rPr>
              <a:t>, ', </a:t>
            </a:r>
            <a:r>
              <a:rPr lang="de-DE" sz="1625" dirty="0" err="1">
                <a:solidFill>
                  <a:srgbClr val="025249"/>
                </a:solidFill>
                <a:latin typeface="Source Code Pro Medium" charset="0"/>
                <a:ea typeface="Source Code Pro Medium" charset="0"/>
                <a:cs typeface="Source Code Pro Medium" charset="0"/>
              </a:rPr>
              <a:t>name</a:t>
            </a:r>
            <a:r>
              <a:rPr lang="de-DE" sz="1625"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11679" cy="342401"/>
          </a:xfrm>
          <a:prstGeom prst="rect">
            <a:avLst/>
          </a:prstGeom>
        </p:spPr>
        <p:txBody>
          <a:bodyPr wrap="none">
            <a:spAutoFit/>
          </a:bodyPr>
          <a:lstStyle/>
          <a:p>
            <a:r>
              <a:rPr lang="de-DE" sz="1625" b="1" dirty="0">
                <a:solidFill>
                  <a:srgbClr val="EF7D1D"/>
                </a:solidFill>
                <a:latin typeface="Source Sans Pro Semibold" charset="0"/>
                <a:ea typeface="Source Sans Pro Semibold" charset="0"/>
                <a:cs typeface="Source Sans Pro Semibold" charset="0"/>
              </a:rPr>
              <a:t>JSX</a:t>
            </a:r>
            <a:endParaRPr lang="de-DE" sz="1625" dirty="0"/>
          </a:p>
        </p:txBody>
      </p:sp>
      <p:sp>
        <p:nvSpPr>
          <p:cNvPr id="11" name="Rechteck 10"/>
          <p:cNvSpPr/>
          <p:nvPr/>
        </p:nvSpPr>
        <p:spPr>
          <a:xfrm>
            <a:off x="192310" y="5129876"/>
            <a:ext cx="2254143" cy="342401"/>
          </a:xfrm>
          <a:prstGeom prst="rect">
            <a:avLst/>
          </a:prstGeom>
        </p:spPr>
        <p:txBody>
          <a:bodyPr wrap="none">
            <a:spAutoFit/>
          </a:bodyPr>
          <a:lstStyle/>
          <a:p>
            <a:r>
              <a:rPr lang="de-DE" sz="1625" b="1" dirty="0">
                <a:solidFill>
                  <a:srgbClr val="EF7D1D"/>
                </a:solidFill>
                <a:latin typeface="Source Sans Pro Semibold" charset="0"/>
                <a:ea typeface="Source Sans Pro Semibold" charset="0"/>
                <a:cs typeface="Source Sans Pro Semibold" charset="0"/>
              </a:rPr>
              <a:t>Übersetztes JavaScript</a:t>
            </a:r>
            <a:endParaRPr lang="de-DE" sz="1625"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a:solidFill>
                  <a:srgbClr val="EF7D1D"/>
                </a:solidFill>
                <a:latin typeface="Source Code Pro Medium" charset="0"/>
                <a:ea typeface="Source Code Pro Medium" charset="0"/>
                <a:cs typeface="Source Code Pro Medium" charset="0"/>
              </a:rPr>
              <a:t>CheckLabel.propTypes</a:t>
            </a:r>
            <a:r>
              <a:rPr lang="de-DE" sz="1625" dirty="0">
                <a:solidFill>
                  <a:srgbClr val="EF7D1D"/>
                </a:solidFill>
                <a:latin typeface="Source Code Pro Medium" charset="0"/>
                <a:ea typeface="Source Code Pro Medium" charset="0"/>
                <a:cs typeface="Source Code Pro Medium" charset="0"/>
              </a:rPr>
              <a:t> =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React.PropTypes.string.isRequired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React.PropTypes.bool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468264"/>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Laufzeit</a:t>
            </a:r>
          </a:p>
        </p:txBody>
      </p:sp>
    </p:spTree>
    <p:extLst>
      <p:ext uri="{BB962C8B-B14F-4D97-AF65-F5344CB8AC3E}">
        <p14:creationId xmlns:p14="http://schemas.microsoft.com/office/powerpoint/2010/main" val="19679469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3000821"/>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/&gt;</a:t>
            </a: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a:t>
            </a:r>
            <a:r>
              <a:rPr lang="de-DE" sz="1625" dirty="0">
                <a:solidFill>
                  <a:srgbClr val="41719C"/>
                </a:solidFill>
                <a:latin typeface="Source Code Pro Medium" charset="0"/>
                <a:ea typeface="Source Code Pro Medium" charset="0"/>
                <a:cs typeface="Source Code Pro Medium" charset="0"/>
              </a:rPr>
              <a:t>(</a:t>
            </a:r>
            <a:r>
              <a:rPr lang="de-DE" sz="1625" dirty="0" err="1">
                <a:solidFill>
                  <a:srgbClr val="41719C"/>
                </a:solidFill>
                <a:latin typeface="Source Code Pro Medium" charset="0"/>
                <a:ea typeface="Source Code Pro Medium" charset="0"/>
                <a:cs typeface="Source Code Pro Medium" charset="0"/>
              </a:rPr>
              <a:t>props</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 . . .</a:t>
            </a:r>
          </a:p>
          <a:p>
            <a:r>
              <a:rPr lang="de-DE" sz="1625" dirty="0">
                <a:solidFill>
                  <a:srgbClr val="025249"/>
                </a:solidFill>
                <a:latin typeface="Source Code Pro" charset="0"/>
                <a:ea typeface="Source Code Pro" charset="0"/>
                <a:cs typeface="Source Code Pro" charset="0"/>
              </a:rPr>
              <a:t>}</a:t>
            </a: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2" y="1554290"/>
            <a:ext cx="7508748" cy="4643579"/>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a:t>
            </a:r>
            <a:r>
              <a:rPr lang="de-DE" sz="2275" dirty="0">
                <a:solidFill>
                  <a:srgbClr val="025249"/>
                </a:solidFill>
                <a:latin typeface="Source Sans Pro" charset="0"/>
                <a:ea typeface="Source Sans Pro" charset="0"/>
                <a:cs typeface="Source Sans Pro" charset="0"/>
              </a:rPr>
              <a:t>verfügbar</a:t>
            </a:r>
          </a:p>
          <a:p>
            <a:pPr marL="232172" indent="-232172">
              <a:buFont typeface="Arial" charset="0"/>
              <a:buChar char="•"/>
            </a:pPr>
            <a:r>
              <a:rPr lang="de-DE" sz="2275" b="1" dirty="0" err="1">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Unterkomponenten</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endParaRPr lang="de-DE" spc="80" dirty="0"/>
          </a:p>
        </p:txBody>
      </p:sp>
      <p:sp>
        <p:nvSpPr>
          <p:cNvPr id="3" name="Textfeld 2"/>
          <p:cNvSpPr txBox="1"/>
          <p:nvPr/>
        </p:nvSpPr>
        <p:spPr>
          <a:xfrm>
            <a:off x="3197551" y="1992090"/>
            <a:ext cx="3510898" cy="2708434"/>
          </a:xfrm>
          <a:prstGeom prst="rect">
            <a:avLst/>
          </a:prstGeom>
          <a:noFill/>
        </p:spPr>
        <p:txBody>
          <a:bodyPr wrap="none" rtlCol="0">
            <a:spAutoFit/>
          </a:bodyPr>
          <a:lstStyle/>
          <a:p>
            <a:pPr algn="ctr"/>
            <a:r>
              <a:rPr lang="de-DE" sz="2800" b="1" dirty="0">
                <a:solidFill>
                  <a:srgbClr val="36544F"/>
                </a:solidFill>
                <a:latin typeface="Source Sans Pro" charset="0"/>
                <a:ea typeface="Source Sans Pro" charset="0"/>
                <a:cs typeface="Source Sans Pro" charset="0"/>
              </a:rPr>
              <a:t>NILS HARTMANN</a:t>
            </a:r>
          </a:p>
          <a:p>
            <a:pPr algn="ctr"/>
            <a:r>
              <a:rPr lang="de-DE" b="1" dirty="0">
                <a:solidFill>
                  <a:srgbClr val="41719C"/>
                </a:solidFill>
                <a:latin typeface="Source Sans Pro" charset="0"/>
                <a:ea typeface="Source Sans Pro" charset="0"/>
                <a:cs typeface="Source Sans Pro" charset="0"/>
              </a:rPr>
              <a:t>@NILSHARTMANN</a:t>
            </a:r>
          </a:p>
          <a:p>
            <a:pPr algn="ctr"/>
            <a:endParaRPr lang="de-DE" sz="2600" b="1" dirty="0">
              <a:solidFill>
                <a:srgbClr val="36544F"/>
              </a:solidFill>
              <a:latin typeface="Source Sans Pro" charset="0"/>
              <a:ea typeface="Source Sans Pro" charset="0"/>
              <a:cs typeface="Source Sans Pro" charset="0"/>
            </a:endParaRPr>
          </a:p>
          <a:p>
            <a:pPr algn="ctr"/>
            <a:endParaRPr lang="de-DE" sz="2600" b="1" dirty="0">
              <a:solidFill>
                <a:srgbClr val="36544F"/>
              </a:solidFill>
              <a:latin typeface="Source Sans Pro" charset="0"/>
              <a:ea typeface="Source Sans Pro" charset="0"/>
              <a:cs typeface="Source Sans Pro" charset="0"/>
            </a:endParaRPr>
          </a:p>
          <a:p>
            <a:pPr algn="ctr"/>
            <a:r>
              <a:rPr lang="de-DE" sz="2800" b="1" dirty="0" smtClean="0">
                <a:solidFill>
                  <a:srgbClr val="36544F"/>
                </a:solidFill>
                <a:latin typeface="Source Sans Pro" charset="0"/>
                <a:ea typeface="Source Sans Pro" charset="0"/>
                <a:cs typeface="Source Sans Pro" charset="0"/>
              </a:rPr>
              <a:t>OLIVER ZEIGERMANN</a:t>
            </a:r>
          </a:p>
          <a:p>
            <a:pPr algn="ctr"/>
            <a:r>
              <a:rPr lang="de-DE" b="1" dirty="0" smtClean="0">
                <a:solidFill>
                  <a:srgbClr val="41719C"/>
                </a:solidFill>
                <a:latin typeface="Source Sans Pro" charset="0"/>
                <a:ea typeface="Source Sans Pro" charset="0"/>
                <a:cs typeface="Source Sans Pro" charset="0"/>
              </a:rPr>
              <a:t>@DJCORDHOSE</a:t>
            </a:r>
            <a:endParaRPr lang="de-DE" b="1" dirty="0">
              <a:solidFill>
                <a:srgbClr val="41719C"/>
              </a:solidFill>
              <a:latin typeface="Source Sans Pro" charset="0"/>
              <a:ea typeface="Source Sans Pro" charset="0"/>
              <a:cs typeface="Source Sans Pro" charset="0"/>
            </a:endParaRPr>
          </a:p>
          <a:p>
            <a:pPr algn="ctr"/>
            <a:endParaRPr lang="de-DE" sz="2600" b="1"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2. Event </a:t>
            </a:r>
            <a:r>
              <a:rPr lang="de-DE" sz="1400" b="1" dirty="0" err="1">
                <a:solidFill>
                  <a:srgbClr val="025249"/>
                </a:solidFill>
                <a:latin typeface="Source Sans Pro Semibold" charset="0"/>
                <a:ea typeface="Source Sans Pro Semibold" charset="0"/>
                <a:cs typeface="Source Sans Pro Semibold" charset="0"/>
              </a:rPr>
              <a:t>Listener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6021634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2. Event </a:t>
            </a:r>
            <a:r>
              <a:rPr lang="de-DE" sz="1400" b="1" dirty="0" err="1">
                <a:solidFill>
                  <a:srgbClr val="025249"/>
                </a:solidFill>
                <a:latin typeface="Source Sans Pro Semibold" charset="0"/>
                <a:ea typeface="Source Sans Pro Semibold" charset="0"/>
                <a:cs typeface="Source Sans Pro Semibold" charset="0"/>
              </a:rPr>
              <a:t>Listener</a:t>
            </a:r>
            <a:endParaRPr lang="de-DE" sz="1400" b="1" dirty="0">
              <a:solidFill>
                <a:srgbClr val="025249"/>
              </a:solidFill>
              <a:latin typeface="Source Sans Pro Semibold" charset="0"/>
              <a:ea typeface="Source Sans Pro Semibold" charset="0"/>
              <a:cs typeface="Source Sans Pro Semibold" charset="0"/>
            </a:endParaRPr>
          </a:p>
        </p:txBody>
      </p:sp>
      <p:sp>
        <p:nvSpPr>
          <p:cNvPr id="33" name="Rechteck 32"/>
          <p:cNvSpPr/>
          <p:nvPr/>
        </p:nvSpPr>
        <p:spPr>
          <a:xfrm>
            <a:off x="172497" y="5203369"/>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 Zustand neu setzen</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&amp; Rendering</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393508" y="1603820"/>
            <a:ext cx="9118986" cy="4219956"/>
          </a:xfrm>
          <a:prstGeom prst="rect">
            <a:avLst/>
          </a:prstGeom>
        </p:spPr>
      </p:pic>
    </p:spTree>
    <p:extLst>
      <p:ext uri="{BB962C8B-B14F-4D97-AF65-F5344CB8AC3E}">
        <p14:creationId xmlns:p14="http://schemas.microsoft.com/office/powerpoint/2010/main" val="89942353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Virtual Dom</a:t>
            </a:r>
            <a:endParaRPr lang="de-DE" dirty="0"/>
          </a:p>
        </p:txBody>
      </p:sp>
      <p:sp>
        <p:nvSpPr>
          <p:cNvPr id="3" name="Textfeld 2"/>
          <p:cNvSpPr txBox="1"/>
          <p:nvPr/>
        </p:nvSpPr>
        <p:spPr>
          <a:xfrm>
            <a:off x="203200" y="1268793"/>
            <a:ext cx="9499600" cy="5853910"/>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Virtual DOM</a:t>
            </a:r>
          </a:p>
          <a:p>
            <a:pPr marL="285750" indent="-285750">
              <a:lnSpc>
                <a:spcPct val="120000"/>
              </a:lnSpc>
              <a:buFont typeface="Arial" charset="0"/>
              <a:buChar char="•"/>
            </a:pPr>
            <a:r>
              <a:rPr lang="de-DE" sz="2400" dirty="0" err="1" smtClean="0">
                <a:solidFill>
                  <a:srgbClr val="025249"/>
                </a:solidFill>
                <a:latin typeface="Source Sans Pro" charset="0"/>
                <a:ea typeface="Source Sans Pro" charset="0"/>
                <a:cs typeface="Source Sans Pro" charset="0"/>
              </a:rPr>
              <a:t>Render</a:t>
            </a:r>
            <a:r>
              <a:rPr lang="de-DE" sz="2400" dirty="0" smtClean="0">
                <a:solidFill>
                  <a:srgbClr val="025249"/>
                </a:solidFill>
                <a:latin typeface="Source Sans Pro" charset="0"/>
                <a:ea typeface="Source Sans Pro" charset="0"/>
                <a:cs typeface="Source Sans Pro" charset="0"/>
              </a:rPr>
              <a:t>-Methode liefert </a:t>
            </a:r>
            <a:r>
              <a:rPr lang="de-DE" sz="2400" dirty="0">
                <a:solidFill>
                  <a:srgbClr val="025249"/>
                </a:solidFill>
                <a:latin typeface="Source Sans Pro" charset="0"/>
                <a:ea typeface="Source Sans Pro" charset="0"/>
                <a:cs typeface="Source Sans Pro" charset="0"/>
              </a:rPr>
              <a:t>ein </a:t>
            </a:r>
            <a:r>
              <a:rPr lang="de-DE" sz="2400" dirty="0">
                <a:solidFill>
                  <a:srgbClr val="EF7D1D"/>
                </a:solidFill>
                <a:latin typeface="Source Sans Pro" charset="0"/>
                <a:ea typeface="Source Sans Pro" charset="0"/>
                <a:cs typeface="Source Sans Pro" charset="0"/>
              </a:rPr>
              <a:t>virtuelles</a:t>
            </a:r>
            <a:r>
              <a:rPr lang="de-DE" sz="2400" dirty="0">
                <a:solidFill>
                  <a:srgbClr val="025249"/>
                </a:solidFill>
                <a:latin typeface="Source Sans Pro" charset="0"/>
                <a:ea typeface="Source Sans Pro" charset="0"/>
                <a:cs typeface="Source Sans Pro" charset="0"/>
              </a:rPr>
              <a:t> DOM-Objekt </a:t>
            </a:r>
            <a:r>
              <a:rPr lang="de-DE" sz="2400" dirty="0" smtClean="0">
                <a:solidFill>
                  <a:srgbClr val="025249"/>
                </a:solidFill>
                <a:latin typeface="Source Sans Pro" charset="0"/>
                <a:ea typeface="Source Sans Pro" charset="0"/>
                <a:cs typeface="Source Sans Pro" charset="0"/>
              </a:rPr>
              <a:t>zurück</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Trennung </a:t>
            </a:r>
            <a:r>
              <a:rPr lang="de-DE" sz="2400" dirty="0" smtClean="0">
                <a:solidFill>
                  <a:srgbClr val="025249"/>
                </a:solidFill>
                <a:latin typeface="Source Sans Pro" charset="0"/>
                <a:ea typeface="Source Sans Pro" charset="0"/>
                <a:cs typeface="Source Sans Pro" charset="0"/>
              </a:rPr>
              <a:t>von </a:t>
            </a:r>
            <a:r>
              <a:rPr lang="de-DE" sz="2400" dirty="0" smtClean="0">
                <a:solidFill>
                  <a:srgbClr val="025249"/>
                </a:solidFill>
                <a:latin typeface="Source Sans Pro" charset="0"/>
                <a:ea typeface="Source Sans Pro" charset="0"/>
                <a:cs typeface="Source Sans Pro" charset="0"/>
              </a:rPr>
              <a:t>Darstellung (DOM) </a:t>
            </a:r>
            <a:r>
              <a:rPr lang="de-DE" sz="2400" dirty="0" smtClean="0">
                <a:solidFill>
                  <a:srgbClr val="025249"/>
                </a:solidFill>
                <a:latin typeface="Source Sans Pro" charset="0"/>
                <a:ea typeface="Source Sans Pro" charset="0"/>
                <a:cs typeface="Source Sans Pro" charset="0"/>
              </a:rPr>
              <a:t>und </a:t>
            </a:r>
            <a:r>
              <a:rPr lang="de-DE" sz="2400" dirty="0" smtClean="0">
                <a:solidFill>
                  <a:srgbClr val="025249"/>
                </a:solidFill>
                <a:latin typeface="Source Sans Pro" charset="0"/>
                <a:ea typeface="Source Sans Pro" charset="0"/>
                <a:cs typeface="Source Sans Pro" charset="0"/>
              </a:rPr>
              <a:t>Repräsentation (virtueller DOM)</a:t>
            </a: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smtClean="0">
              <a:solidFill>
                <a:srgbClr val="EF7D1D"/>
              </a:solidFill>
              <a:latin typeface="Source Sans Pro" charset="0"/>
              <a:ea typeface="Source Sans Pro" charset="0"/>
              <a:cs typeface="Source Sans Pro" charset="0"/>
            </a:endParaRPr>
          </a:p>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Vorteile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Erlaubt performantes neu rendern der Komponente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Ausgabe in andere Formate (z.B. String) möglich</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auf dem Server gerendert werden (Universal </a:t>
            </a:r>
            <a:r>
              <a:rPr lang="de-DE" sz="2400" dirty="0" err="1" smtClean="0">
                <a:solidFill>
                  <a:srgbClr val="025249"/>
                </a:solidFill>
                <a:latin typeface="Source Sans Pro" charset="0"/>
                <a:ea typeface="Source Sans Pro" charset="0"/>
                <a:cs typeface="Source Sans Pro" charset="0"/>
              </a:rPr>
              <a:t>Webapps</a:t>
            </a:r>
            <a:r>
              <a:rPr lang="de-DE" sz="24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ohne DOM/Browser getestet werden</a:t>
            </a:r>
          </a:p>
          <a:p>
            <a:pPr marL="342900" indent="-34290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2819550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72774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Bild 12"/>
          <p:cNvPicPr>
            <a:picLocks noChangeAspect="1"/>
          </p:cNvPicPr>
          <p:nvPr/>
        </p:nvPicPr>
        <p:blipFill>
          <a:blip r:embed="rId3"/>
          <a:stretch>
            <a:fillRect/>
          </a:stretch>
        </p:blipFill>
        <p:spPr>
          <a:xfrm>
            <a:off x="1974850" y="1176297"/>
            <a:ext cx="5956300" cy="3098800"/>
          </a:xfrm>
          <a:prstGeom prst="rect">
            <a:avLst/>
          </a:prstGeom>
        </p:spPr>
      </p:pic>
      <p:sp>
        <p:nvSpPr>
          <p:cNvPr id="4" name="Titel 3"/>
          <p:cNvSpPr>
            <a:spLocks noGrp="1"/>
          </p:cNvSpPr>
          <p:nvPr>
            <p:ph type="title"/>
          </p:nvPr>
        </p:nvSpPr>
        <p:spPr/>
        <p:txBody>
          <a:bodyPr/>
          <a:lstStyle/>
          <a:p>
            <a:r>
              <a:rPr lang="de-DE" dirty="0" smtClean="0"/>
              <a:t>Kommunikation zwischen Komponenten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Wie wird kommuniziert?</a:t>
            </a: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9916637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80657"/>
            <a:ext cx="9906000" cy="790223"/>
          </a:xfrm>
        </p:spPr>
        <p:txBody>
          <a:bodyPr/>
          <a:lstStyle/>
          <a:p>
            <a:r>
              <a:rPr lang="de-DE" spc="100" dirty="0" smtClean="0"/>
              <a:t>http://</a:t>
            </a:r>
            <a:r>
              <a:rPr lang="de-DE" spc="100" dirty="0" err="1" smtClean="0"/>
              <a:t>reactbuch.de</a:t>
            </a:r>
            <a:endParaRPr lang="de-DE" spc="100" dirty="0"/>
          </a:p>
        </p:txBody>
      </p:sp>
      <p:pic>
        <p:nvPicPr>
          <p:cNvPr id="3" name="Bild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7216" y="943120"/>
            <a:ext cx="2711568" cy="3939886"/>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45621309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p:cNvPicPr>
            <a:picLocks noChangeAspect="1"/>
          </p:cNvPicPr>
          <p:nvPr/>
        </p:nvPicPr>
        <p:blipFill>
          <a:blip r:embed="rId2"/>
          <a:stretch>
            <a:fillRect/>
          </a:stretch>
        </p:blipFill>
        <p:spPr>
          <a:xfrm>
            <a:off x="1977390" y="1176297"/>
            <a:ext cx="6743700" cy="3098800"/>
          </a:xfrm>
          <a:prstGeom prst="rect">
            <a:avLst/>
          </a:prstGeom>
        </p:spPr>
      </p:pic>
      <p:sp>
        <p:nvSpPr>
          <p:cNvPr id="4" name="Titel 3"/>
          <p:cNvSpPr>
            <a:spLocks noGrp="1"/>
          </p:cNvSpPr>
          <p:nvPr>
            <p:ph type="title"/>
          </p:nvPr>
        </p:nvSpPr>
        <p:spPr/>
        <p:txBody>
          <a:bodyPr/>
          <a:lstStyle/>
          <a:p>
            <a:r>
              <a:rPr lang="de-DE" dirty="0" smtClean="0"/>
              <a:t>Kommunikation: Properties</a:t>
            </a:r>
            <a:endParaRPr lang="de-DE" dirty="0"/>
          </a:p>
        </p:txBody>
      </p:sp>
      <p:sp>
        <p:nvSpPr>
          <p:cNvPr id="9" name="Textfeld 8"/>
          <p:cNvSpPr txBox="1"/>
          <p:nvPr/>
        </p:nvSpPr>
        <p:spPr>
          <a:xfrm>
            <a:off x="203200" y="4438713"/>
            <a:ext cx="9499600" cy="1237262"/>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oben nach unten: </a:t>
            </a:r>
            <a:r>
              <a:rPr lang="de-DE" sz="2400" b="1" dirty="0" smtClean="0">
                <a:solidFill>
                  <a:srgbClr val="EF7D1D"/>
                </a:solidFill>
                <a:latin typeface="Source Sans Pro Semibold" charset="0"/>
                <a:ea typeface="Source Sans Pro Semibold" charset="0"/>
                <a:cs typeface="Source Sans Pro Semibold" charset="0"/>
              </a:rPr>
              <a:t>Properties</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a:p>
            <a:pPr>
              <a:lnSpc>
                <a:spcPct val="120000"/>
              </a:lnSpc>
            </a:pPr>
            <a:r>
              <a:rPr lang="de-DE" sz="1400" dirty="0" smtClean="0">
                <a:solidFill>
                  <a:srgbClr val="025249"/>
                </a:solidFill>
                <a:latin typeface="Source Code Pro Medium" charset="0"/>
                <a:ea typeface="Source Code Pro Medium" charset="0"/>
                <a:cs typeface="Source Code Pro Medium" charset="0"/>
              </a:rPr>
              <a:t>&lt;Button </a:t>
            </a:r>
            <a:r>
              <a:rPr lang="de-DE" sz="1400" dirty="0" err="1" smtClean="0">
                <a:solidFill>
                  <a:srgbClr val="EF7D1D"/>
                </a:solidFill>
                <a:latin typeface="Source Code Pro Medium" charset="0"/>
                <a:ea typeface="Source Code Pro Medium" charset="0"/>
                <a:cs typeface="Source Code Pro Medium" charset="0"/>
              </a:rPr>
              <a:t>enabled</a:t>
            </a:r>
            <a:r>
              <a:rPr lang="de-DE" sz="1400" dirty="0" smtClean="0">
                <a:solidFill>
                  <a:srgbClr val="EF7D1D"/>
                </a:solidFill>
                <a:latin typeface="Source Code Pro Medium" charset="0"/>
                <a:ea typeface="Source Code Pro Medium" charset="0"/>
                <a:cs typeface="Source Code Pro Medium" charset="0"/>
              </a:rPr>
              <a:t>={. . . }</a:t>
            </a:r>
            <a:r>
              <a:rPr lang="de-DE" sz="1400" dirty="0" smtClean="0">
                <a:solidFill>
                  <a:srgbClr val="025249"/>
                </a:solidFill>
                <a:latin typeface="Source Code Pro Medium" charset="0"/>
                <a:ea typeface="Source Code Pro Medium" charset="0"/>
                <a:cs typeface="Source Code Pro Medium" charset="0"/>
              </a:rPr>
              <a:t>&gt;Set Password&lt;/Button&gt;</a:t>
            </a:r>
            <a:endParaRPr lang="de-DE" sz="1400"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91534926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 Events</a:t>
            </a:r>
            <a:endParaRPr lang="de-DE" dirty="0"/>
          </a:p>
        </p:txBody>
      </p:sp>
      <p:sp>
        <p:nvSpPr>
          <p:cNvPr id="8" name="Textfeld 7"/>
          <p:cNvSpPr txBox="1"/>
          <p:nvPr/>
        </p:nvSpPr>
        <p:spPr>
          <a:xfrm>
            <a:off x="203200" y="4438713"/>
            <a:ext cx="9499600" cy="1865126"/>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unten nach oben: </a:t>
            </a:r>
            <a:r>
              <a:rPr lang="de-DE" sz="2400" b="1" dirty="0" smtClean="0">
                <a:solidFill>
                  <a:srgbClr val="C14026"/>
                </a:solidFill>
                <a:latin typeface="Source Sans Pro Semibold" charset="0"/>
                <a:ea typeface="Source Sans Pro Semibold" charset="0"/>
                <a:cs typeface="Source Sans Pro Semibold" charset="0"/>
              </a:rPr>
              <a:t>Events und </a:t>
            </a:r>
            <a:r>
              <a:rPr lang="de-DE" sz="2400" b="1" dirty="0" err="1" smtClean="0">
                <a:solidFill>
                  <a:srgbClr val="C14026"/>
                </a:solidFill>
                <a:latin typeface="Source Sans Pro Semibold" charset="0"/>
                <a:ea typeface="Source Sans Pro Semibold" charset="0"/>
                <a:cs typeface="Source Sans Pro Semibold" charset="0"/>
              </a:rPr>
              <a:t>Callbacks</a:t>
            </a:r>
            <a:endParaRPr lang="de-DE" sz="2400" b="1" dirty="0" smtClean="0">
              <a:solidFill>
                <a:srgbClr val="C14026"/>
              </a:solidFill>
              <a:latin typeface="Source Sans Pro Semibold" charset="0"/>
              <a:ea typeface="Source Sans Pro Semibold" charset="0"/>
              <a:cs typeface="Source Sans Pro Semibold" charset="0"/>
            </a:endParaRPr>
          </a:p>
          <a:p>
            <a:pPr marL="342900" indent="-34290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Callback-Funktion als </a:t>
            </a:r>
            <a:r>
              <a:rPr lang="de-DE" sz="2400" b="1" dirty="0" smtClean="0">
                <a:solidFill>
                  <a:srgbClr val="EF7D1D"/>
                </a:solidFill>
                <a:latin typeface="Source Sans Pro Semibold" charset="0"/>
                <a:ea typeface="Source Sans Pro Semibold" charset="0"/>
                <a:cs typeface="Source Sans Pro Semibold" charset="0"/>
              </a:rPr>
              <a:t>Property</a:t>
            </a:r>
          </a:p>
          <a:p>
            <a:pPr marL="342900" indent="-342900">
              <a:lnSpc>
                <a:spcPct val="120000"/>
              </a:lnSpc>
              <a:buFont typeface="Arial" charset="0"/>
              <a:buChar char="•"/>
            </a:pPr>
            <a:r>
              <a:rPr lang="de-DE" sz="2400" b="1" dirty="0" smtClean="0">
                <a:solidFill>
                  <a:srgbClr val="C14026"/>
                </a:solidFill>
                <a:latin typeface="Source Sans Pro Semibold" charset="0"/>
                <a:ea typeface="Source Sans Pro Semibold" charset="0"/>
                <a:cs typeface="Source Sans Pro Semibold" charset="0"/>
              </a:rPr>
              <a:t>Event: </a:t>
            </a:r>
            <a:r>
              <a:rPr lang="de-DE" sz="2400" b="1" dirty="0" smtClean="0">
                <a:solidFill>
                  <a:srgbClr val="025249"/>
                </a:solidFill>
                <a:latin typeface="Source Sans Pro Semibold" charset="0"/>
                <a:ea typeface="Source Sans Pro Semibold" charset="0"/>
                <a:cs typeface="Source Sans Pro Semibold" charset="0"/>
              </a:rPr>
              <a:t>Aufruf der Callback-Funktion</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Ökosystem</a:t>
            </a:r>
            <a:endParaRPr lang="de-DE" dirty="0"/>
          </a:p>
        </p:txBody>
      </p:sp>
      <p:grpSp>
        <p:nvGrpSpPr>
          <p:cNvPr id="23" name="Gruppierung 22"/>
          <p:cNvGrpSpPr/>
          <p:nvPr/>
        </p:nvGrpSpPr>
        <p:grpSpPr>
          <a:xfrm>
            <a:off x="364552" y="1280523"/>
            <a:ext cx="8817717" cy="797258"/>
            <a:chOff x="364552" y="1509123"/>
            <a:chExt cx="8817717" cy="797258"/>
          </a:xfrm>
        </p:grpSpPr>
        <p:sp>
          <p:nvSpPr>
            <p:cNvPr id="7" name="Textfeld 6"/>
            <p:cNvSpPr txBox="1"/>
            <p:nvPr/>
          </p:nvSpPr>
          <p:spPr>
            <a:xfrm>
              <a:off x="6140394" y="1721568"/>
              <a:ext cx="1760418" cy="369332"/>
            </a:xfrm>
            <a:prstGeom prst="rect">
              <a:avLst/>
            </a:prstGeom>
            <a:noFill/>
          </p:spPr>
          <p:txBody>
            <a:bodyPr wrap="none" rtlCol="0">
              <a:spAutoFit/>
            </a:bodyPr>
            <a:lstStyle/>
            <a:p>
              <a:pPr algn="r"/>
              <a:r>
                <a:rPr lang="de-DE" b="1" dirty="0">
                  <a:solidFill>
                    <a:srgbClr val="025249"/>
                  </a:solidFill>
                  <a:latin typeface="Source Sans Pro Semibold" charset="0"/>
                  <a:ea typeface="Source Sans Pro Semibold" charset="0"/>
                  <a:cs typeface="Source Sans Pro Semibold" charset="0"/>
                </a:rPr>
                <a:t>m</a:t>
              </a:r>
              <a:r>
                <a:rPr lang="de-DE" b="1" dirty="0" smtClean="0">
                  <a:solidFill>
                    <a:srgbClr val="025249"/>
                  </a:solidFill>
                  <a:latin typeface="Source Sans Pro Semibold" charset="0"/>
                  <a:ea typeface="Source Sans Pro Semibold" charset="0"/>
                  <a:cs typeface="Source Sans Pro Semibold" charset="0"/>
                </a:rPr>
                <a:t>aterial-design</a:t>
              </a:r>
              <a:endParaRPr lang="de-DE" b="1" dirty="0">
                <a:solidFill>
                  <a:srgbClr val="025249"/>
                </a:solidFill>
                <a:latin typeface="Source Sans Pro Semibold" charset="0"/>
                <a:ea typeface="Source Sans Pro Semibold" charset="0"/>
                <a:cs typeface="Source Sans Pro Semibold" charset="0"/>
              </a:endParaRPr>
            </a:p>
          </p:txBody>
        </p:sp>
        <p:pic>
          <p:nvPicPr>
            <p:cNvPr id="8" name="Bild 7"/>
            <p:cNvPicPr>
              <a:picLocks noChangeAspect="1"/>
            </p:cNvPicPr>
            <p:nvPr/>
          </p:nvPicPr>
          <p:blipFill>
            <a:blip r:embed="rId3"/>
            <a:stretch>
              <a:fillRect/>
            </a:stretch>
          </p:blipFill>
          <p:spPr>
            <a:xfrm>
              <a:off x="8200272" y="1510514"/>
              <a:ext cx="981997" cy="795867"/>
            </a:xfrm>
            <a:prstGeom prst="rect">
              <a:avLst/>
            </a:prstGeom>
          </p:spPr>
        </p:pic>
        <p:pic>
          <p:nvPicPr>
            <p:cNvPr id="11" name="Bild 10"/>
            <p:cNvPicPr>
              <a:picLocks noChangeAspect="1"/>
            </p:cNvPicPr>
            <p:nvPr/>
          </p:nvPicPr>
          <p:blipFill>
            <a:blip r:embed="rId4"/>
            <a:stretch>
              <a:fillRect/>
            </a:stretch>
          </p:blipFill>
          <p:spPr>
            <a:xfrm>
              <a:off x="364552" y="1509123"/>
              <a:ext cx="1756751" cy="795867"/>
            </a:xfrm>
            <a:prstGeom prst="rect">
              <a:avLst/>
            </a:prstGeom>
            <a:ln w="25400" cmpd="sng">
              <a:solidFill>
                <a:srgbClr val="6B8CAB"/>
              </a:solidFill>
              <a:miter lim="800000"/>
            </a:ln>
            <a:effectLst/>
          </p:spPr>
        </p:pic>
        <p:sp>
          <p:nvSpPr>
            <p:cNvPr id="12" name="Textfeld 11"/>
            <p:cNvSpPr txBox="1"/>
            <p:nvPr/>
          </p:nvSpPr>
          <p:spPr>
            <a:xfrm>
              <a:off x="2480417" y="1721568"/>
              <a:ext cx="1787669" cy="369332"/>
            </a:xfrm>
            <a:prstGeom prst="rect">
              <a:avLst/>
            </a:prstGeom>
            <a:noFill/>
          </p:spPr>
          <p:txBody>
            <a:bodyPr wrap="none" rtlCol="0">
              <a:spAutoFit/>
            </a:bodyPr>
            <a:lstStyle/>
            <a:p>
              <a:r>
                <a:rPr lang="de-DE" b="1" dirty="0" smtClean="0">
                  <a:solidFill>
                    <a:srgbClr val="025249"/>
                  </a:solidFill>
                  <a:latin typeface="Source Sans Pro Semibold" charset="0"/>
                  <a:ea typeface="Source Sans Pro Semibold" charset="0"/>
                  <a:cs typeface="Source Sans Pro Semibold" charset="0"/>
                </a:rPr>
                <a:t>Developer Tools</a:t>
              </a:r>
              <a:endParaRPr lang="de-DE" b="1" dirty="0">
                <a:solidFill>
                  <a:srgbClr val="025249"/>
                </a:solidFill>
                <a:latin typeface="Source Sans Pro Semibold" charset="0"/>
                <a:ea typeface="Source Sans Pro Semibold" charset="0"/>
                <a:cs typeface="Source Sans Pro Semibold" charset="0"/>
              </a:endParaRPr>
            </a:p>
          </p:txBody>
        </p:sp>
      </p:grpSp>
      <p:grpSp>
        <p:nvGrpSpPr>
          <p:cNvPr id="26" name="Gruppierung 25"/>
          <p:cNvGrpSpPr/>
          <p:nvPr/>
        </p:nvGrpSpPr>
        <p:grpSpPr>
          <a:xfrm>
            <a:off x="557111" y="5450405"/>
            <a:ext cx="8510128" cy="961438"/>
            <a:chOff x="607911" y="4714737"/>
            <a:chExt cx="8510128" cy="961438"/>
          </a:xfrm>
        </p:grpSpPr>
        <p:sp>
          <p:nvSpPr>
            <p:cNvPr id="9" name="Textfeld 8"/>
            <p:cNvSpPr txBox="1"/>
            <p:nvPr/>
          </p:nvSpPr>
          <p:spPr>
            <a:xfrm>
              <a:off x="5641963" y="5035116"/>
              <a:ext cx="2356735" cy="369332"/>
            </a:xfrm>
            <a:prstGeom prst="rect">
              <a:avLst/>
            </a:prstGeom>
            <a:noFill/>
          </p:spPr>
          <p:txBody>
            <a:bodyPr wrap="none" rtlCol="0">
              <a:spAutoFit/>
            </a:bodyPr>
            <a:lstStyle/>
            <a:p>
              <a:pPr algn="r"/>
              <a:r>
                <a:rPr lang="de-DE" b="1" dirty="0">
                  <a:solidFill>
                    <a:srgbClr val="025249"/>
                  </a:solidFill>
                  <a:latin typeface="Source Sans Pro Semibold" charset="0"/>
                  <a:ea typeface="Source Sans Pro Semibold" charset="0"/>
                  <a:cs typeface="Source Sans Pro Semibold" charset="0"/>
                </a:rPr>
                <a:t>F</a:t>
              </a:r>
              <a:r>
                <a:rPr lang="de-DE" b="1" dirty="0" smtClean="0">
                  <a:solidFill>
                    <a:srgbClr val="025249"/>
                  </a:solidFill>
                  <a:latin typeface="Source Sans Pro Semibold" charset="0"/>
                  <a:ea typeface="Source Sans Pro Semibold" charset="0"/>
                  <a:cs typeface="Source Sans Pro Semibold" charset="0"/>
                </a:rPr>
                <a:t>ertige Komponenten</a:t>
              </a:r>
              <a:endParaRPr lang="de-DE" b="1" dirty="0">
                <a:solidFill>
                  <a:srgbClr val="025249"/>
                </a:solidFill>
                <a:latin typeface="Source Sans Pro Semibold" charset="0"/>
                <a:ea typeface="Source Sans Pro Semibold" charset="0"/>
                <a:cs typeface="Source Sans Pro Semibold" charset="0"/>
              </a:endParaRPr>
            </a:p>
          </p:txBody>
        </p:sp>
        <p:pic>
          <p:nvPicPr>
            <p:cNvPr id="10" name="Bild 9"/>
            <p:cNvPicPr>
              <a:picLocks noChangeAspect="1"/>
            </p:cNvPicPr>
            <p:nvPr/>
          </p:nvPicPr>
          <p:blipFill>
            <a:blip r:embed="rId5"/>
            <a:stretch>
              <a:fillRect/>
            </a:stretch>
          </p:blipFill>
          <p:spPr>
            <a:xfrm>
              <a:off x="8271414" y="4832709"/>
              <a:ext cx="846625" cy="843466"/>
            </a:xfrm>
            <a:prstGeom prst="rect">
              <a:avLst/>
            </a:prstGeom>
          </p:spPr>
        </p:pic>
        <p:sp>
          <p:nvSpPr>
            <p:cNvPr id="14" name="Textfeld 13"/>
            <p:cNvSpPr txBox="1"/>
            <p:nvPr/>
          </p:nvSpPr>
          <p:spPr>
            <a:xfrm>
              <a:off x="2480417" y="4976701"/>
              <a:ext cx="1444626"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Native</a:t>
              </a:r>
              <a:endParaRPr lang="de-DE" b="1" dirty="0">
                <a:solidFill>
                  <a:srgbClr val="025249"/>
                </a:solidFill>
                <a:latin typeface="Source Sans Pro Semibold" charset="0"/>
                <a:ea typeface="Source Sans Pro Semibold" charset="0"/>
                <a:cs typeface="Source Sans Pro Semibold" charset="0"/>
              </a:endParaRPr>
            </a:p>
          </p:txBody>
        </p:sp>
        <p:grpSp>
          <p:nvGrpSpPr>
            <p:cNvPr id="15" name="Gruppierung 14"/>
            <p:cNvGrpSpPr/>
            <p:nvPr/>
          </p:nvGrpSpPr>
          <p:grpSpPr>
            <a:xfrm>
              <a:off x="607911" y="4714737"/>
              <a:ext cx="1090719" cy="806237"/>
              <a:chOff x="843353" y="3996267"/>
              <a:chExt cx="1090719" cy="806237"/>
            </a:xfrm>
          </p:grpSpPr>
          <p:pic>
            <p:nvPicPr>
              <p:cNvPr id="16" name="Bild 15"/>
              <p:cNvPicPr>
                <a:picLocks noChangeAspect="1"/>
              </p:cNvPicPr>
              <p:nvPr/>
            </p:nvPicPr>
            <p:blipFill>
              <a:blip r:embed="rId6"/>
              <a:stretch>
                <a:fillRect/>
              </a:stretch>
            </p:blipFill>
            <p:spPr>
              <a:xfrm>
                <a:off x="843353" y="4199466"/>
                <a:ext cx="372086" cy="603037"/>
              </a:xfrm>
              <a:prstGeom prst="rect">
                <a:avLst/>
              </a:prstGeom>
            </p:spPr>
          </p:pic>
          <p:pic>
            <p:nvPicPr>
              <p:cNvPr id="17" name="Bild 16"/>
              <p:cNvPicPr>
                <a:picLocks noChangeAspect="1"/>
              </p:cNvPicPr>
              <p:nvPr/>
            </p:nvPicPr>
            <p:blipFill>
              <a:blip r:embed="rId7"/>
              <a:stretch>
                <a:fillRect/>
              </a:stretch>
            </p:blipFill>
            <p:spPr>
              <a:xfrm>
                <a:off x="1295801" y="3996267"/>
                <a:ext cx="638271" cy="806237"/>
              </a:xfrm>
              <a:prstGeom prst="rect">
                <a:avLst/>
              </a:prstGeom>
            </p:spPr>
          </p:pic>
          <p:pic>
            <p:nvPicPr>
              <p:cNvPr id="18" name="Bild 17"/>
              <p:cNvPicPr>
                <a:picLocks noChangeAspect="1"/>
              </p:cNvPicPr>
              <p:nvPr/>
            </p:nvPicPr>
            <p:blipFill>
              <a:blip r:embed="rId8"/>
              <a:stretch>
                <a:fillRect/>
              </a:stretch>
            </p:blipFill>
            <p:spPr>
              <a:xfrm flipH="1">
                <a:off x="1413881" y="4278992"/>
                <a:ext cx="418592" cy="372413"/>
              </a:xfrm>
              <a:prstGeom prst="rect">
                <a:avLst/>
              </a:prstGeom>
            </p:spPr>
          </p:pic>
        </p:grpSp>
      </p:grpSp>
      <p:grpSp>
        <p:nvGrpSpPr>
          <p:cNvPr id="25" name="Gruppierung 24"/>
          <p:cNvGrpSpPr/>
          <p:nvPr/>
        </p:nvGrpSpPr>
        <p:grpSpPr>
          <a:xfrm>
            <a:off x="692581" y="4171335"/>
            <a:ext cx="8560602" cy="728695"/>
            <a:chOff x="692581" y="3780193"/>
            <a:chExt cx="8560602" cy="728695"/>
          </a:xfrm>
        </p:grpSpPr>
        <p:pic>
          <p:nvPicPr>
            <p:cNvPr id="4" name="Grafik 2"/>
            <p:cNvPicPr>
              <a:picLocks noChangeAspect="1"/>
            </p:cNvPicPr>
            <p:nvPr/>
          </p:nvPicPr>
          <p:blipFill rotWithShape="1">
            <a:blip r:embed="rId9">
              <a:extLst>
                <a:ext uri="{28A0092B-C50C-407E-A947-70E740481C1C}">
                  <a14:useLocalDpi xmlns:a14="http://schemas.microsoft.com/office/drawing/2010/main" val="0"/>
                </a:ext>
              </a:extLst>
            </a:blip>
            <a:srcRect l="23276" r="23536" b="30256"/>
            <a:stretch/>
          </p:blipFill>
          <p:spPr>
            <a:xfrm>
              <a:off x="8115336" y="3874678"/>
              <a:ext cx="1137847" cy="634210"/>
            </a:xfrm>
            <a:prstGeom prst="rect">
              <a:avLst/>
            </a:prstGeom>
          </p:spPr>
        </p:pic>
        <p:sp>
          <p:nvSpPr>
            <p:cNvPr id="6" name="Textfeld 5"/>
            <p:cNvSpPr txBox="1"/>
            <p:nvPr/>
          </p:nvSpPr>
          <p:spPr>
            <a:xfrm>
              <a:off x="6422522" y="3947584"/>
              <a:ext cx="1478290"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Router</a:t>
              </a:r>
              <a:endParaRPr lang="de-DE" b="1" dirty="0">
                <a:solidFill>
                  <a:srgbClr val="025249"/>
                </a:solidFill>
                <a:latin typeface="Source Sans Pro Semibold" charset="0"/>
                <a:ea typeface="Source Sans Pro Semibold" charset="0"/>
                <a:cs typeface="Source Sans Pro Semibold" charset="0"/>
              </a:endParaRPr>
            </a:p>
          </p:txBody>
        </p:sp>
        <p:grpSp>
          <p:nvGrpSpPr>
            <p:cNvPr id="19" name="Gruppierung 18"/>
            <p:cNvGrpSpPr/>
            <p:nvPr/>
          </p:nvGrpSpPr>
          <p:grpSpPr>
            <a:xfrm>
              <a:off x="692581" y="3780193"/>
              <a:ext cx="3609921" cy="535332"/>
              <a:chOff x="792469" y="4221185"/>
              <a:chExt cx="3609921" cy="535332"/>
            </a:xfrm>
          </p:grpSpPr>
          <p:sp>
            <p:nvSpPr>
              <p:cNvPr id="20" name="Textfeld 19"/>
              <p:cNvSpPr txBox="1"/>
              <p:nvPr/>
            </p:nvSpPr>
            <p:spPr>
              <a:xfrm>
                <a:off x="2542585" y="4376631"/>
                <a:ext cx="1859805"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GraphQL</a:t>
                </a:r>
                <a:r>
                  <a:rPr lang="de-DE" b="1" dirty="0" smtClean="0">
                    <a:solidFill>
                      <a:srgbClr val="025249"/>
                    </a:solidFill>
                    <a:latin typeface="Source Sans Pro Semibold" charset="0"/>
                    <a:ea typeface="Source Sans Pro Semibold" charset="0"/>
                    <a:cs typeface="Source Sans Pro Semibold" charset="0"/>
                  </a:rPr>
                  <a:t> &amp; </a:t>
                </a:r>
                <a:r>
                  <a:rPr lang="de-DE" b="1" dirty="0">
                    <a:solidFill>
                      <a:srgbClr val="025249"/>
                    </a:solidFill>
                    <a:latin typeface="Source Sans Pro Semibold" charset="0"/>
                    <a:ea typeface="Source Sans Pro Semibold" charset="0"/>
                    <a:cs typeface="Source Sans Pro Semibold" charset="0"/>
                  </a:rPr>
                  <a:t>R</a:t>
                </a:r>
                <a:r>
                  <a:rPr lang="de-DE" b="1" dirty="0" smtClean="0">
                    <a:solidFill>
                      <a:srgbClr val="025249"/>
                    </a:solidFill>
                    <a:latin typeface="Source Sans Pro Semibold" charset="0"/>
                    <a:ea typeface="Source Sans Pro Semibold" charset="0"/>
                    <a:cs typeface="Source Sans Pro Semibold" charset="0"/>
                  </a:rPr>
                  <a:t>elay</a:t>
                </a:r>
                <a:endParaRPr lang="de-DE" b="1" dirty="0">
                  <a:solidFill>
                    <a:srgbClr val="025249"/>
                  </a:solidFill>
                  <a:latin typeface="Source Sans Pro Semibold" charset="0"/>
                  <a:ea typeface="Source Sans Pro Semibold" charset="0"/>
                  <a:cs typeface="Source Sans Pro Semibold" charset="0"/>
                </a:endParaRPr>
              </a:p>
            </p:txBody>
          </p:sp>
          <p:pic>
            <p:nvPicPr>
              <p:cNvPr id="21" name="Bild 20"/>
              <p:cNvPicPr>
                <a:picLocks noChangeAspect="1"/>
              </p:cNvPicPr>
              <p:nvPr/>
            </p:nvPicPr>
            <p:blipFill>
              <a:blip r:embed="rId10"/>
              <a:stretch>
                <a:fillRect/>
              </a:stretch>
            </p:blipFill>
            <p:spPr>
              <a:xfrm>
                <a:off x="792469" y="4221185"/>
                <a:ext cx="896275" cy="535332"/>
              </a:xfrm>
              <a:prstGeom prst="rect">
                <a:avLst/>
              </a:prstGeom>
            </p:spPr>
          </p:pic>
        </p:grpSp>
      </p:grpSp>
      <p:grpSp>
        <p:nvGrpSpPr>
          <p:cNvPr id="24" name="Gruppierung 23"/>
          <p:cNvGrpSpPr/>
          <p:nvPr/>
        </p:nvGrpSpPr>
        <p:grpSpPr>
          <a:xfrm>
            <a:off x="661525" y="2628156"/>
            <a:ext cx="8519136" cy="992804"/>
            <a:chOff x="661525" y="2588445"/>
            <a:chExt cx="8519136" cy="992804"/>
          </a:xfrm>
        </p:grpSpPr>
        <p:pic>
          <p:nvPicPr>
            <p:cNvPr id="3" name="Grafik 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187857" y="2588445"/>
              <a:ext cx="992804" cy="992804"/>
            </a:xfrm>
            <a:prstGeom prst="rect">
              <a:avLst/>
            </a:prstGeom>
          </p:spPr>
        </p:pic>
        <p:sp>
          <p:nvSpPr>
            <p:cNvPr id="5" name="Textfeld 4"/>
            <p:cNvSpPr txBox="1"/>
            <p:nvPr/>
          </p:nvSpPr>
          <p:spPr>
            <a:xfrm>
              <a:off x="6722284" y="2834576"/>
              <a:ext cx="1178528" cy="369332"/>
            </a:xfrm>
            <a:prstGeom prst="rect">
              <a:avLst/>
            </a:prstGeom>
            <a:noFill/>
          </p:spPr>
          <p:txBody>
            <a:bodyPr wrap="none" rtlCol="0">
              <a:spAutoFit/>
            </a:bodyPr>
            <a:lstStyle/>
            <a:p>
              <a:pPr algn="r"/>
              <a:r>
                <a:rPr lang="de-DE" b="1" dirty="0">
                  <a:solidFill>
                    <a:srgbClr val="025249"/>
                  </a:solidFill>
                  <a:latin typeface="Source Sans Pro Semibold" charset="0"/>
                  <a:ea typeface="Source Sans Pro Semibold" charset="0"/>
                  <a:cs typeface="Source Sans Pro Semibold" charset="0"/>
                </a:rPr>
                <a:t>B</a:t>
              </a:r>
              <a:r>
                <a:rPr lang="de-DE" b="1" dirty="0" smtClean="0">
                  <a:solidFill>
                    <a:srgbClr val="025249"/>
                  </a:solidFill>
                  <a:latin typeface="Source Sans Pro Semibold" charset="0"/>
                  <a:ea typeface="Source Sans Pro Semibold" charset="0"/>
                  <a:cs typeface="Source Sans Pro Semibold" charset="0"/>
                </a:rPr>
                <a:t>ootstrap</a:t>
              </a:r>
              <a:endParaRPr lang="de-DE" b="1" dirty="0">
                <a:solidFill>
                  <a:srgbClr val="025249"/>
                </a:solidFill>
                <a:latin typeface="Source Sans Pro Semibold" charset="0"/>
                <a:ea typeface="Source Sans Pro Semibold" charset="0"/>
                <a:cs typeface="Source Sans Pro Semibold" charset="0"/>
              </a:endParaRPr>
            </a:p>
          </p:txBody>
        </p:sp>
        <p:sp>
          <p:nvSpPr>
            <p:cNvPr id="13" name="Textfeld 12"/>
            <p:cNvSpPr txBox="1"/>
            <p:nvPr/>
          </p:nvSpPr>
          <p:spPr>
            <a:xfrm>
              <a:off x="2480417" y="2833185"/>
              <a:ext cx="2531462"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Flux</a:t>
              </a:r>
              <a:r>
                <a:rPr lang="de-DE" b="1" dirty="0" smtClean="0">
                  <a:solidFill>
                    <a:srgbClr val="025249"/>
                  </a:solidFill>
                  <a:latin typeface="Source Sans Pro Semibold" charset="0"/>
                  <a:ea typeface="Source Sans Pro Semibold" charset="0"/>
                  <a:cs typeface="Source Sans Pro Semibold" charset="0"/>
                </a:rPr>
                <a:t> Architekturpattern</a:t>
              </a:r>
              <a:endParaRPr lang="de-DE" b="1" dirty="0">
                <a:solidFill>
                  <a:srgbClr val="025249"/>
                </a:solidFill>
                <a:latin typeface="Source Sans Pro Semibold" charset="0"/>
                <a:ea typeface="Source Sans Pro Semibold" charset="0"/>
                <a:cs typeface="Source Sans Pro Semibold" charset="0"/>
              </a:endParaRPr>
            </a:p>
          </p:txBody>
        </p:sp>
        <p:pic>
          <p:nvPicPr>
            <p:cNvPr id="22" name="Bild 21"/>
            <p:cNvPicPr>
              <a:picLocks noChangeAspect="1"/>
            </p:cNvPicPr>
            <p:nvPr/>
          </p:nvPicPr>
          <p:blipFill>
            <a:blip r:embed="rId12"/>
            <a:stretch>
              <a:fillRect/>
            </a:stretch>
          </p:blipFill>
          <p:spPr>
            <a:xfrm>
              <a:off x="661525" y="2833185"/>
              <a:ext cx="928606" cy="369332"/>
            </a:xfrm>
            <a:prstGeom prst="rect">
              <a:avLst/>
            </a:prstGeom>
          </p:spPr>
        </p:pic>
      </p:grpSp>
    </p:spTree>
    <p:extLst>
      <p:ext uri="{BB962C8B-B14F-4D97-AF65-F5344CB8AC3E}">
        <p14:creationId xmlns:p14="http://schemas.microsoft.com/office/powerpoint/2010/main" val="187819202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Zusammenfassung</a:t>
            </a:r>
            <a:endParaRPr lang="de-DE" dirty="0"/>
          </a:p>
        </p:txBody>
      </p:sp>
      <p:sp>
        <p:nvSpPr>
          <p:cNvPr id="3" name="Textfeld 2"/>
          <p:cNvSpPr txBox="1"/>
          <p:nvPr/>
        </p:nvSpPr>
        <p:spPr>
          <a:xfrm>
            <a:off x="203200" y="1268793"/>
            <a:ext cx="9499600" cy="5410712"/>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React</a:t>
            </a:r>
            <a:endParaRPr lang="de-DE" sz="24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Nur View</a:t>
            </a:r>
            <a:r>
              <a:rPr lang="de-DE" sz="2400" dirty="0" smtClean="0">
                <a:solidFill>
                  <a:srgbClr val="025249"/>
                </a:solidFill>
                <a:latin typeface="Source Sans Pro" charset="0"/>
                <a:ea typeface="Source Sans Pro" charset="0"/>
                <a:cs typeface="Source Sans Pro" charset="0"/>
              </a:rPr>
              <a:t>-Schicht (Komponenten)</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Gut integrierbar mit anderen Frameworks</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Einfache Migrationspfade möglich</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JSX</a:t>
            </a:r>
            <a:r>
              <a:rPr lang="de-DE" sz="2400" dirty="0" smtClean="0">
                <a:solidFill>
                  <a:srgbClr val="025249"/>
                </a:solidFill>
                <a:latin typeface="Source Sans Pro" charset="0"/>
                <a:ea typeface="Source Sans Pro" charset="0"/>
                <a:cs typeface="Source Sans Pro" charset="0"/>
              </a:rPr>
              <a:t> statt </a:t>
            </a:r>
            <a:r>
              <a:rPr lang="de-DE" sz="2400" dirty="0" err="1" smtClean="0">
                <a:solidFill>
                  <a:srgbClr val="025249"/>
                </a:solidFill>
                <a:latin typeface="Source Sans Pro" charset="0"/>
                <a:ea typeface="Source Sans Pro" charset="0"/>
                <a:cs typeface="Source Sans Pro" charset="0"/>
              </a:rPr>
              <a:t>Templatesprache</a:t>
            </a:r>
            <a:r>
              <a:rPr lang="de-DE" sz="2400" dirty="0" smtClean="0">
                <a:solidFill>
                  <a:srgbClr val="025249"/>
                </a:solidFill>
                <a:latin typeface="Source Sans Pro" charset="0"/>
                <a:ea typeface="Source Sans Pro" charset="0"/>
                <a:cs typeface="Source Sans Pro" charset="0"/>
              </a:rPr>
              <a:t> („HTML in JavaScript“)</a:t>
            </a:r>
          </a:p>
          <a:p>
            <a:pPr marL="285750" indent="-285750">
              <a:lnSpc>
                <a:spcPct val="120000"/>
              </a:lnSpc>
              <a:buFont typeface="Arial" charset="0"/>
              <a:buChar char="•"/>
            </a:pPr>
            <a:endParaRPr lang="de-DE" sz="24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Deklarative UI</a:t>
            </a:r>
            <a:endParaRPr lang="de-DE" sz="2400" dirty="0">
              <a:solidFill>
                <a:srgbClr val="EF7D1D"/>
              </a:solidFill>
              <a:latin typeface="Source Sans Pro" charset="0"/>
              <a:ea typeface="Source Sans Pro" charset="0"/>
              <a:cs typeface="Source Sans Pro" charset="0"/>
            </a:endParaRP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Komponenten werden immer </a:t>
            </a:r>
            <a:r>
              <a:rPr lang="de-DE" sz="2400" dirty="0" smtClean="0">
                <a:solidFill>
                  <a:srgbClr val="EF7D1D"/>
                </a:solidFill>
                <a:latin typeface="Source Sans Pro" charset="0"/>
                <a:ea typeface="Source Sans Pro" charset="0"/>
                <a:cs typeface="Source Sans Pro" charset="0"/>
              </a:rPr>
              <a:t>komplett gerendert</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Kein 2-Wege-Databinding</a:t>
            </a:r>
          </a:p>
          <a:p>
            <a:pPr marL="742950" lvl="1"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Komponenten</a:t>
            </a:r>
            <a:r>
              <a:rPr lang="de-DE" sz="2400" dirty="0" smtClean="0">
                <a:solidFill>
                  <a:srgbClr val="025249"/>
                </a:solidFill>
                <a:latin typeface="Source Sans Pro" charset="0"/>
                <a:ea typeface="Source Sans Pro" charset="0"/>
                <a:cs typeface="Source Sans Pro" charset="0"/>
              </a:rPr>
              <a:t> typischerweise organisiert in </a:t>
            </a:r>
            <a:r>
              <a:rPr lang="de-DE" sz="2400" dirty="0" smtClean="0">
                <a:solidFill>
                  <a:srgbClr val="EF7D1D"/>
                </a:solidFill>
                <a:latin typeface="Source Sans Pro" charset="0"/>
                <a:ea typeface="Source Sans Pro" charset="0"/>
                <a:cs typeface="Source Sans Pro" charset="0"/>
              </a:rPr>
              <a:t>Hierarchien</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46786821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a:t>
            </a:r>
            <a:r>
              <a:rPr lang="de-DE" spc="80" dirty="0" err="1" smtClean="0"/>
              <a:t>nilshartmann</a:t>
            </a:r>
            <a:r>
              <a:rPr lang="de-DE" spc="80" dirty="0" smtClean="0"/>
              <a:t> | @DJCORDHOSE</a:t>
            </a:r>
            <a:endParaRPr lang="de-DE" spc="80" dirty="0"/>
          </a:p>
        </p:txBody>
      </p:sp>
      <p:sp>
        <p:nvSpPr>
          <p:cNvPr id="3" name="Rechteck 2"/>
          <p:cNvSpPr/>
          <p:nvPr/>
        </p:nvSpPr>
        <p:spPr>
          <a:xfrm>
            <a:off x="1154049" y="21494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Vielen Dank!</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APPLICATIONS</a:t>
            </a: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Anwendung</a:t>
            </a:r>
            <a:endParaRPr lang="de-DE" dirty="0"/>
          </a:p>
        </p:txBody>
      </p:sp>
      <p:pic>
        <p:nvPicPr>
          <p:cNvPr id="3" name="Bild 2"/>
          <p:cNvPicPr>
            <a:picLocks noChangeAspect="1"/>
          </p:cNvPicPr>
          <p:nvPr/>
        </p:nvPicPr>
        <p:blipFill>
          <a:blip r:embed="rId3"/>
          <a:stretch>
            <a:fillRect/>
          </a:stretch>
        </p:blipFill>
        <p:spPr>
          <a:xfrm>
            <a:off x="3046402" y="762917"/>
            <a:ext cx="3813197" cy="3672789"/>
          </a:xfrm>
          <a:prstGeom prst="rect">
            <a:avLst/>
          </a:prstGeom>
          <a:ln>
            <a:solidFill>
              <a:srgbClr val="025249"/>
            </a:solidFill>
          </a:ln>
          <a:effectLst>
            <a:outerShdw blurRad="50800" dist="76200" dir="2700000" algn="t" rotWithShape="0">
              <a:srgbClr val="025249">
                <a:alpha val="40000"/>
              </a:srgbClr>
            </a:outerShdw>
          </a:effectLst>
        </p:spPr>
      </p:pic>
      <p:sp>
        <p:nvSpPr>
          <p:cNvPr id="4" name="Inhaltsplatzhalter 8"/>
          <p:cNvSpPr txBox="1">
            <a:spLocks/>
          </p:cNvSpPr>
          <p:nvPr/>
        </p:nvSpPr>
        <p:spPr>
          <a:xfrm>
            <a:off x="1609725" y="4757484"/>
            <a:ext cx="6686550" cy="1068534"/>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Code: https://</a:t>
            </a:r>
            <a:r>
              <a:rPr lang="de-DE" sz="2275" b="1" dirty="0" err="1">
                <a:solidFill>
                  <a:srgbClr val="025249"/>
                </a:solidFill>
                <a:latin typeface="Source Sans Pro Semibold" charset="0"/>
                <a:ea typeface="Source Sans Pro Semibold" charset="0"/>
                <a:cs typeface="Source Sans Pro Semibold" charset="0"/>
              </a:rPr>
              <a:t>github.com</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nilshartmann</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endParaRPr lang="de-DE" sz="2275" b="1" dirty="0">
              <a:solidFill>
                <a:srgbClr val="025249"/>
              </a:solidFill>
              <a:latin typeface="Source Sans Pro Semibold" charset="0"/>
              <a:ea typeface="Source Sans Pro Semibold" charset="0"/>
              <a:cs typeface="Source Sans Pro Semibold" charset="0"/>
            </a:endParaRPr>
          </a:p>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Demo: https://</a:t>
            </a:r>
            <a:r>
              <a:rPr lang="de-DE" sz="2275" b="1" dirty="0" err="1">
                <a:solidFill>
                  <a:srgbClr val="025249"/>
                </a:solidFill>
                <a:latin typeface="Source Sans Pro Semibold" charset="0"/>
                <a:ea typeface="Source Sans Pro Semibold" charset="0"/>
                <a:cs typeface="Source Sans Pro Semibold" charset="0"/>
              </a:rPr>
              <a:t>nilshartmann.github.io</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r>
              <a:rPr lang="de-DE" sz="2275" b="1" dirty="0">
                <a:solidFill>
                  <a:srgbClr val="025249"/>
                </a:solidFill>
                <a:latin typeface="Source Sans Pro Semibold" charset="0"/>
                <a:ea typeface="Source Sans Pro Semibold" charset="0"/>
                <a:cs typeface="Source Sans Pro Semibold" charset="0"/>
              </a:rPr>
              <a:t>/</a:t>
            </a:r>
          </a:p>
        </p:txBody>
      </p:sp>
    </p:spTree>
    <p:extLst>
      <p:ext uri="{BB962C8B-B14F-4D97-AF65-F5344CB8AC3E}">
        <p14:creationId xmlns:p14="http://schemas.microsoft.com/office/powerpoint/2010/main" val="13548074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Wiederverwendbare 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sp>
        <p:nvSpPr>
          <p:cNvPr id="3" name="Textfeld 2"/>
          <p:cNvSpPr txBox="1"/>
          <p:nvPr/>
        </p:nvSpPr>
        <p:spPr>
          <a:xfrm>
            <a:off x="368300" y="444500"/>
            <a:ext cx="8712200" cy="4659737"/>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a:solidFill>
                  <a:srgbClr val="025249"/>
                </a:solidFill>
                <a:latin typeface="Source Sans Pro" charset="0"/>
                <a:ea typeface="Source Sans Pro" charset="0"/>
                <a:cs typeface="Source Sans Pro" charset="0"/>
              </a:rPr>
              <a:t>b</a:t>
            </a:r>
            <a:r>
              <a:rPr lang="de-DE" sz="2800" dirty="0" smtClean="0">
                <a:solidFill>
                  <a:srgbClr val="025249"/>
                </a:solidFill>
                <a:latin typeface="Source Sans Pro" charset="0"/>
                <a:ea typeface="Source Sans Pro" charset="0"/>
                <a:cs typeface="Source Sans Pro" charset="0"/>
              </a:rPr>
              <a:t>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6122407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2089</Words>
  <Application>Microsoft Macintosh PowerPoint</Application>
  <PresentationFormat>A4-Papier (210x297 mm)</PresentationFormat>
  <Paragraphs>365</Paragraphs>
  <Slides>34</Slides>
  <Notes>23</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34</vt:i4>
      </vt:variant>
    </vt:vector>
  </HeadingPairs>
  <TitlesOfParts>
    <vt:vector size="44" baseType="lpstr">
      <vt:lpstr>Calibri</vt:lpstr>
      <vt:lpstr>Calibri Light</vt:lpstr>
      <vt:lpstr>Montserrat</vt:lpstr>
      <vt:lpstr>Source Code Pro</vt:lpstr>
      <vt:lpstr>Source Code Pro Medium</vt:lpstr>
      <vt:lpstr>Source Code Pro Semibold</vt:lpstr>
      <vt:lpstr>Source Sans Pro</vt:lpstr>
      <vt:lpstr>Source Sans Pro Semibold</vt:lpstr>
      <vt:lpstr>Arial</vt:lpstr>
      <vt:lpstr>Office-Design</vt:lpstr>
      <vt:lpstr>LEHMANNS Media Hamburg |   SEPTEMBER 2016    </vt:lpstr>
      <vt:lpstr>PowerPoint-Präsentation</vt:lpstr>
      <vt:lpstr>http://reactbuch.de</vt:lpstr>
      <vt:lpstr>PowerPoint-Präsentation</vt:lpstr>
      <vt:lpstr>Beispiel Anwendung</vt:lpstr>
      <vt:lpstr>Wiederverwendbare Komponenten</vt:lpstr>
      <vt:lpstr>Anwendungen aus Komponenten komponiert</vt:lpstr>
      <vt:lpstr>Komponenten</vt:lpstr>
      <vt:lpstr>React Schritt für Schritt</vt:lpstr>
      <vt:lpstr>Die JSX Spracherweiterung</vt:lpstr>
      <vt:lpstr>Eine React Komponente: Als Funktion</vt:lpstr>
      <vt:lpstr>Komponente einbinden</vt:lpstr>
      <vt:lpstr>Komponente einbinden</vt:lpstr>
      <vt:lpstr>Komponenten: Properties</vt:lpstr>
      <vt:lpstr>Komponenten: Properties</vt:lpstr>
      <vt:lpstr>Komponenten Verwenden</vt:lpstr>
      <vt:lpstr>Beispiel: Komponentenlisten</vt:lpstr>
      <vt:lpstr>Komponenten Klassen</vt:lpstr>
      <vt:lpstr>Zustand von Komponenten</vt:lpstr>
      <vt:lpstr>Beispiel: Eingabefeld</vt:lpstr>
      <vt:lpstr>Beispiel: Eingabefeld</vt:lpstr>
      <vt:lpstr>Zustand: Eingabefeld</vt:lpstr>
      <vt:lpstr>Zustand &amp; Rendering</vt:lpstr>
      <vt:lpstr>Ganz einfach: Alles rendern</vt:lpstr>
      <vt:lpstr>React: Uni directional dataflow</vt:lpstr>
      <vt:lpstr>Hintergrund: Virtual Dom</vt:lpstr>
      <vt:lpstr>Hintergrund: Virtual Dom</vt:lpstr>
      <vt:lpstr>Komponentenhierarchien</vt:lpstr>
      <vt:lpstr>Kommunikation zwischen Komponenten</vt:lpstr>
      <vt:lpstr>Kommunikation: Properties</vt:lpstr>
      <vt:lpstr>Kommunikation: Events</vt:lpstr>
      <vt:lpstr>Ökosystem</vt:lpstr>
      <vt:lpstr>Zusammenfassung</vt:lpstr>
      <vt:lpstr>@nilshartmann | @DJCORDHOSE</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197</cp:revision>
  <cp:lastPrinted>2016-06-15T09:53:34Z</cp:lastPrinted>
  <dcterms:created xsi:type="dcterms:W3CDTF">2016-03-28T15:59:53Z</dcterms:created>
  <dcterms:modified xsi:type="dcterms:W3CDTF">2016-09-14T14:25:08Z</dcterms:modified>
</cp:coreProperties>
</file>

<file path=docProps/thumbnail.jpeg>
</file>